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Estilo E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Estilo Escuro 2 - Destaque 3/Destaqu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Estilo Escuro 2 - Destaque 1/Destaqu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79" autoAdjust="0"/>
    <p:restoredTop sz="94660"/>
  </p:normalViewPr>
  <p:slideViewPr>
    <p:cSldViewPr>
      <p:cViewPr>
        <p:scale>
          <a:sx n="100" d="100"/>
          <a:sy n="100" d="100"/>
        </p:scale>
        <p:origin x="-360" y="8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t-PT" smtClean="0"/>
              <a:t>Clique para editar o estilo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PT" smtClean="0"/>
              <a:t>Faça clique para editar o estilo</a:t>
            </a:r>
            <a:endParaRPr lang="en-US" dirty="0"/>
          </a:p>
        </p:txBody>
      </p:sp>
      <p:sp>
        <p:nvSpPr>
          <p:cNvPr id="4" name="Date Placeholder 3"/>
          <p:cNvSpPr>
            <a:spLocks noGrp="1"/>
          </p:cNvSpPr>
          <p:nvPr>
            <p:ph type="dt" sz="half" idx="10"/>
          </p:nvPr>
        </p:nvSpPr>
        <p:spPr/>
        <p:txBody>
          <a:bodyPr/>
          <a:lstStyle/>
          <a:p>
            <a:fld id="{EDDE2ADA-C1E5-46C7-9333-525F87C59C1E}" type="datetimeFigureOut">
              <a:rPr lang="pt-BR" smtClean="0"/>
              <a:t>03/09/2014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EDDE2ADA-C1E5-46C7-9333-525F87C59C1E}" type="datetimeFigureOut">
              <a:rPr lang="pt-BR" smtClean="0"/>
              <a:t>03/09/2014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EDDE2ADA-C1E5-46C7-9333-525F87C59C1E}" type="datetimeFigureOut">
              <a:rPr lang="pt-BR" smtClean="0"/>
              <a:t>03/09/2014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EDDE2ADA-C1E5-46C7-9333-525F87C59C1E}" type="datetimeFigureOut">
              <a:rPr lang="pt-BR" smtClean="0"/>
              <a:t>03/09/2014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PT" smtClean="0"/>
              <a:t>Clique para editar o estilo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PT" smtClean="0"/>
              <a:t>Clique para editar os estilos</a:t>
            </a:r>
          </a:p>
        </p:txBody>
      </p:sp>
      <p:sp>
        <p:nvSpPr>
          <p:cNvPr id="4" name="Date Placeholder 3"/>
          <p:cNvSpPr>
            <a:spLocks noGrp="1"/>
          </p:cNvSpPr>
          <p:nvPr>
            <p:ph type="dt" sz="half" idx="10"/>
          </p:nvPr>
        </p:nvSpPr>
        <p:spPr/>
        <p:txBody>
          <a:bodyPr/>
          <a:lstStyle/>
          <a:p>
            <a:fld id="{EDDE2ADA-C1E5-46C7-9333-525F87C59C1E}" type="datetimeFigureOut">
              <a:rPr lang="pt-BR" smtClean="0"/>
              <a:t>03/09/2014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EDDE2ADA-C1E5-46C7-9333-525F87C59C1E}" type="datetimeFigureOut">
              <a:rPr lang="pt-BR" smtClean="0"/>
              <a:t>03/09/2014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13A7527-43FB-4A2D-843A-8F15650E5457}" type="slidenum">
              <a:rPr lang="pt-BR" smtClean="0"/>
              <a:t>‹nº›</a:t>
            </a:fld>
            <a:endParaRPr lang="pt-BR"/>
          </a:p>
        </p:txBody>
      </p:sp>
      <p:sp>
        <p:nvSpPr>
          <p:cNvPr id="8" name="Title 7"/>
          <p:cNvSpPr>
            <a:spLocks noGrp="1"/>
          </p:cNvSpPr>
          <p:nvPr>
            <p:ph type="title"/>
          </p:nvPr>
        </p:nvSpPr>
        <p:spPr/>
        <p:txBody>
          <a:bodyPr/>
          <a:lstStyle/>
          <a:p>
            <a:r>
              <a:rPr lang="pt-PT" smtClean="0"/>
              <a:t>Clique para editar o estilo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PT" smtClean="0"/>
              <a:t>Clique para editar os estilos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PT" smtClean="0"/>
              <a:t>Clique para editar os estilos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EDDE2ADA-C1E5-46C7-9333-525F87C59C1E}" type="datetimeFigureOut">
              <a:rPr lang="pt-BR" smtClean="0"/>
              <a:t>03/09/2014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EDDE2ADA-C1E5-46C7-9333-525F87C59C1E}" type="datetimeFigureOut">
              <a:rPr lang="pt-BR" smtClean="0"/>
              <a:t>03/09/2014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E2ADA-C1E5-46C7-9333-525F87C59C1E}" type="datetimeFigureOut">
              <a:rPr lang="pt-BR" smtClean="0"/>
              <a:t>03/09/2014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PT" smtClean="0"/>
              <a:t>Clique para editar o estilo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pt-PT" smtClean="0"/>
              <a:t>Clique para editar os estilos</a:t>
            </a:r>
          </a:p>
        </p:txBody>
      </p:sp>
      <p:sp>
        <p:nvSpPr>
          <p:cNvPr id="5" name="Date Placeholder 4"/>
          <p:cNvSpPr>
            <a:spLocks noGrp="1"/>
          </p:cNvSpPr>
          <p:nvPr>
            <p:ph type="dt" sz="half" idx="10"/>
          </p:nvPr>
        </p:nvSpPr>
        <p:spPr/>
        <p:txBody>
          <a:bodyPr/>
          <a:lstStyle/>
          <a:p>
            <a:fld id="{EDDE2ADA-C1E5-46C7-9333-525F87C59C1E}" type="datetimeFigureOut">
              <a:rPr lang="pt-BR" smtClean="0"/>
              <a:t>03/09/2014</a:t>
            </a:fld>
            <a:endParaRPr lang="pt-B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3A7527-43FB-4A2D-843A-8F15650E5457}"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pt-PT" smtClean="0"/>
              <a:t>Clique no ícone para adicionar uma imagem</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t-PT" smtClean="0"/>
              <a:t>Clique para editar o estilo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EDDE2ADA-C1E5-46C7-9333-525F87C59C1E}" type="datetimeFigureOut">
              <a:rPr lang="pt-BR" smtClean="0"/>
              <a:t>03/09/2014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13A7527-43FB-4A2D-843A-8F15650E5457}"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pt-PT" smtClean="0"/>
              <a:t>Clique para editar o estilo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DDE2ADA-C1E5-46C7-9333-525F87C59C1E}" type="datetimeFigureOut">
              <a:rPr lang="pt-BR" smtClean="0"/>
              <a:t>03/09/2014</a:t>
            </a:fld>
            <a:endParaRPr lang="pt-B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pt-B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3A7527-43FB-4A2D-843A-8F15650E545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Encontro nos polos</a:t>
            </a:r>
            <a:br>
              <a:rPr lang="pt-BR" dirty="0" smtClean="0"/>
            </a:br>
            <a:r>
              <a:rPr lang="pt-BR" dirty="0" smtClean="0"/>
              <a:t>tcc 20142</a:t>
            </a:r>
            <a:endParaRPr lang="pt-BR" dirty="0"/>
          </a:p>
        </p:txBody>
      </p:sp>
      <p:sp>
        <p:nvSpPr>
          <p:cNvPr id="3" name="Subtítulo 2"/>
          <p:cNvSpPr>
            <a:spLocks noGrp="1"/>
          </p:cNvSpPr>
          <p:nvPr>
            <p:ph type="subTitle" idx="1"/>
          </p:nvPr>
        </p:nvSpPr>
        <p:spPr/>
        <p:txBody>
          <a:bodyPr/>
          <a:lstStyle/>
          <a:p>
            <a:r>
              <a:rPr lang="pt-BR" dirty="0" smtClean="0"/>
              <a:t>Clarisse ferrão</a:t>
            </a:r>
            <a:endParaRPr lang="pt-BR" dirty="0"/>
          </a:p>
        </p:txBody>
      </p:sp>
    </p:spTree>
    <p:extLst>
      <p:ext uri="{BB962C8B-B14F-4D97-AF65-F5344CB8AC3E}">
        <p14:creationId xmlns:p14="http://schemas.microsoft.com/office/powerpoint/2010/main" val="2621089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Dúvidas?</a:t>
            </a:r>
            <a:endParaRPr lang="pt-BR" dirty="0"/>
          </a:p>
        </p:txBody>
      </p:sp>
      <p:pic>
        <p:nvPicPr>
          <p:cNvPr id="5" name="Marcador de Posição de Conteú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33962" y="2805112"/>
            <a:ext cx="3238500" cy="2952750"/>
          </a:xfrm>
        </p:spPr>
      </p:pic>
    </p:spTree>
    <p:extLst>
      <p:ext uri="{BB962C8B-B14F-4D97-AF65-F5344CB8AC3E}">
        <p14:creationId xmlns:p14="http://schemas.microsoft.com/office/powerpoint/2010/main" val="4097418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6967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18494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4959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agenda</a:t>
            </a:r>
            <a:endParaRPr lang="pt-BR"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334389158"/>
              </p:ext>
            </p:extLst>
          </p:nvPr>
        </p:nvGraphicFramePr>
        <p:xfrm>
          <a:off x="822325" y="1100138"/>
          <a:ext cx="7521576" cy="2966720"/>
        </p:xfrm>
        <a:graphic>
          <a:graphicData uri="http://schemas.openxmlformats.org/drawingml/2006/table">
            <a:tbl>
              <a:tblPr firstRow="1" bandRow="1">
                <a:tableStyleId>{073A0DAA-6AF3-43AB-8588-CEC1D06C72B9}</a:tableStyleId>
              </a:tblPr>
              <a:tblGrid>
                <a:gridCol w="3760788"/>
                <a:gridCol w="3760788"/>
              </a:tblGrid>
              <a:tr h="370840">
                <a:tc>
                  <a:txBody>
                    <a:bodyPr/>
                    <a:lstStyle/>
                    <a:p>
                      <a:r>
                        <a:rPr lang="pt-BR" dirty="0" smtClean="0"/>
                        <a:t>Polo</a:t>
                      </a:r>
                      <a:endParaRPr lang="pt-BR" dirty="0"/>
                    </a:p>
                  </a:txBody>
                  <a:tcPr/>
                </a:tc>
                <a:tc>
                  <a:txBody>
                    <a:bodyPr/>
                    <a:lstStyle/>
                    <a:p>
                      <a:r>
                        <a:rPr lang="pt-BR" dirty="0" smtClean="0"/>
                        <a:t>Data</a:t>
                      </a:r>
                      <a:endParaRPr lang="pt-BR" dirty="0"/>
                    </a:p>
                  </a:txBody>
                  <a:tcPr/>
                </a:tc>
              </a:tr>
              <a:tr h="370840">
                <a:tc>
                  <a:txBody>
                    <a:bodyPr/>
                    <a:lstStyle/>
                    <a:p>
                      <a:r>
                        <a:rPr lang="pt-BR" dirty="0" smtClean="0"/>
                        <a:t>Sete Lagoas</a:t>
                      </a:r>
                      <a:endParaRPr lang="pt-BR" dirty="0"/>
                    </a:p>
                  </a:txBody>
                  <a:tcPr/>
                </a:tc>
                <a:tc>
                  <a:txBody>
                    <a:bodyPr/>
                    <a:lstStyle/>
                    <a:p>
                      <a:r>
                        <a:rPr lang="pt-BR" dirty="0" smtClean="0"/>
                        <a:t>03/09/2014</a:t>
                      </a:r>
                      <a:endParaRPr lang="pt-BR" dirty="0"/>
                    </a:p>
                  </a:txBody>
                  <a:tcPr/>
                </a:tc>
              </a:tr>
              <a:tr h="370840">
                <a:tc>
                  <a:txBody>
                    <a:bodyPr/>
                    <a:lstStyle/>
                    <a:p>
                      <a:r>
                        <a:rPr lang="pt-BR" dirty="0" smtClean="0"/>
                        <a:t>São João del Rei</a:t>
                      </a:r>
                      <a:endParaRPr lang="pt-BR" dirty="0"/>
                    </a:p>
                  </a:txBody>
                  <a:tcPr/>
                </a:tc>
                <a:tc>
                  <a:txBody>
                    <a:bodyPr/>
                    <a:lstStyle/>
                    <a:p>
                      <a:r>
                        <a:rPr lang="pt-BR" dirty="0" smtClean="0"/>
                        <a:t>04/09/2014</a:t>
                      </a:r>
                      <a:endParaRPr lang="pt-BR" dirty="0"/>
                    </a:p>
                  </a:txBody>
                  <a:tcPr/>
                </a:tc>
              </a:tr>
              <a:tr h="370840">
                <a:tc>
                  <a:txBody>
                    <a:bodyPr/>
                    <a:lstStyle/>
                    <a:p>
                      <a:r>
                        <a:rPr lang="pt-BR" dirty="0" smtClean="0"/>
                        <a:t>Itamonte</a:t>
                      </a:r>
                      <a:endParaRPr lang="pt-BR" dirty="0"/>
                    </a:p>
                  </a:txBody>
                  <a:tcPr/>
                </a:tc>
                <a:tc>
                  <a:txBody>
                    <a:bodyPr/>
                    <a:lstStyle/>
                    <a:p>
                      <a:r>
                        <a:rPr lang="pt-BR" dirty="0" smtClean="0"/>
                        <a:t>05/09/2014</a:t>
                      </a:r>
                      <a:endParaRPr lang="pt-BR" dirty="0"/>
                    </a:p>
                  </a:txBody>
                  <a:tcPr/>
                </a:tc>
              </a:tr>
              <a:tr h="370840">
                <a:tc>
                  <a:txBody>
                    <a:bodyPr/>
                    <a:lstStyle/>
                    <a:p>
                      <a:r>
                        <a:rPr lang="pt-BR" dirty="0" smtClean="0"/>
                        <a:t>Barroso</a:t>
                      </a:r>
                      <a:endParaRPr lang="pt-BR" dirty="0"/>
                    </a:p>
                  </a:txBody>
                  <a:tcPr/>
                </a:tc>
                <a:tc>
                  <a:txBody>
                    <a:bodyPr/>
                    <a:lstStyle/>
                    <a:p>
                      <a:r>
                        <a:rPr lang="pt-BR" dirty="0" smtClean="0"/>
                        <a:t>10/09/2014</a:t>
                      </a:r>
                      <a:endParaRPr lang="pt-BR" dirty="0"/>
                    </a:p>
                  </a:txBody>
                  <a:tcPr/>
                </a:tc>
              </a:tr>
              <a:tr h="370840">
                <a:tc>
                  <a:txBody>
                    <a:bodyPr/>
                    <a:lstStyle/>
                    <a:p>
                      <a:r>
                        <a:rPr lang="pt-BR" dirty="0" smtClean="0"/>
                        <a:t>Votorantim</a:t>
                      </a:r>
                      <a:endParaRPr lang="pt-BR" dirty="0"/>
                    </a:p>
                  </a:txBody>
                  <a:tcPr/>
                </a:tc>
                <a:tc>
                  <a:txBody>
                    <a:bodyPr/>
                    <a:lstStyle/>
                    <a:p>
                      <a:r>
                        <a:rPr lang="pt-BR" dirty="0" smtClean="0"/>
                        <a:t>11/09/2014</a:t>
                      </a:r>
                      <a:endParaRPr lang="pt-BR" dirty="0"/>
                    </a:p>
                  </a:txBody>
                  <a:tcPr/>
                </a:tc>
              </a:tr>
              <a:tr h="370840">
                <a:tc>
                  <a:txBody>
                    <a:bodyPr/>
                    <a:lstStyle/>
                    <a:p>
                      <a:r>
                        <a:rPr lang="pt-BR" dirty="0" smtClean="0"/>
                        <a:t>Serrana</a:t>
                      </a:r>
                      <a:endParaRPr lang="pt-BR" dirty="0"/>
                    </a:p>
                  </a:txBody>
                  <a:tcPr/>
                </a:tc>
                <a:tc>
                  <a:txBody>
                    <a:bodyPr/>
                    <a:lstStyle/>
                    <a:p>
                      <a:r>
                        <a:rPr lang="pt-BR" dirty="0" smtClean="0"/>
                        <a:t>17/09/2014</a:t>
                      </a:r>
                      <a:endParaRPr lang="pt-BR" dirty="0"/>
                    </a:p>
                  </a:txBody>
                  <a:tcPr/>
                </a:tc>
              </a:tr>
              <a:tr h="370840">
                <a:tc>
                  <a:txBody>
                    <a:bodyPr/>
                    <a:lstStyle/>
                    <a:p>
                      <a:r>
                        <a:rPr lang="pt-BR" dirty="0" smtClean="0"/>
                        <a:t>Franca</a:t>
                      </a:r>
                      <a:endParaRPr lang="pt-BR" dirty="0"/>
                    </a:p>
                  </a:txBody>
                  <a:tcPr/>
                </a:tc>
                <a:tc>
                  <a:txBody>
                    <a:bodyPr/>
                    <a:lstStyle/>
                    <a:p>
                      <a:r>
                        <a:rPr lang="pt-BR" dirty="0" smtClean="0"/>
                        <a:t>18/09/2014</a:t>
                      </a:r>
                      <a:endParaRPr lang="pt-BR" dirty="0"/>
                    </a:p>
                  </a:txBody>
                  <a:tcPr/>
                </a:tc>
              </a:tr>
            </a:tbl>
          </a:graphicData>
        </a:graphic>
      </p:graphicFrame>
    </p:spTree>
    <p:extLst>
      <p:ext uri="{BB962C8B-B14F-4D97-AF65-F5344CB8AC3E}">
        <p14:creationId xmlns:p14="http://schemas.microsoft.com/office/powerpoint/2010/main" val="806133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Calendário 2014.2</a:t>
            </a:r>
            <a:endParaRPr lang="pt-BR"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025453280"/>
              </p:ext>
            </p:extLst>
          </p:nvPr>
        </p:nvGraphicFramePr>
        <p:xfrm>
          <a:off x="685800" y="1295402"/>
          <a:ext cx="7772400" cy="2743195"/>
        </p:xfrm>
        <a:graphic>
          <a:graphicData uri="http://schemas.openxmlformats.org/drawingml/2006/table">
            <a:tbl>
              <a:tblPr firstRow="1" firstCol="1" bandRow="1">
                <a:tableStyleId>{5202B0CA-FC54-4496-8BCA-5EF66A818D29}</a:tableStyleId>
              </a:tblPr>
              <a:tblGrid>
                <a:gridCol w="5522404"/>
                <a:gridCol w="2249996"/>
              </a:tblGrid>
              <a:tr h="391885">
                <a:tc>
                  <a:txBody>
                    <a:bodyPr/>
                    <a:lstStyle/>
                    <a:p>
                      <a:pPr>
                        <a:spcAft>
                          <a:spcPts val="0"/>
                        </a:spcAft>
                      </a:pPr>
                      <a:r>
                        <a:rPr lang="pt-BR" sz="1800" dirty="0">
                          <a:effectLst/>
                        </a:rPr>
                        <a:t>TCC</a:t>
                      </a:r>
                      <a:endParaRPr lang="pt-BR" sz="1600" dirty="0">
                        <a:effectLst/>
                        <a:latin typeface="Calibri"/>
                        <a:ea typeface="Calibri"/>
                        <a:cs typeface="Times New Roman"/>
                      </a:endParaRPr>
                    </a:p>
                  </a:txBody>
                  <a:tcPr marL="68580" marR="68580" marT="0" marB="0"/>
                </a:tc>
                <a:tc>
                  <a:txBody>
                    <a:bodyPr/>
                    <a:lstStyle/>
                    <a:p>
                      <a:pPr>
                        <a:spcAft>
                          <a:spcPts val="0"/>
                        </a:spcAft>
                      </a:pPr>
                      <a:r>
                        <a:rPr lang="pt-BR" sz="1800">
                          <a:effectLst/>
                        </a:rPr>
                        <a:t>Datas</a:t>
                      </a:r>
                      <a:endParaRPr lang="pt-BR" sz="1600">
                        <a:effectLst/>
                        <a:latin typeface="Calibri"/>
                        <a:ea typeface="Calibri"/>
                        <a:cs typeface="Times New Roman"/>
                      </a:endParaRPr>
                    </a:p>
                  </a:txBody>
                  <a:tcPr marL="68580" marR="68580" marT="0" marB="0"/>
                </a:tc>
              </a:tr>
              <a:tr h="391885">
                <a:tc>
                  <a:txBody>
                    <a:bodyPr/>
                    <a:lstStyle/>
                    <a:p>
                      <a:pPr>
                        <a:spcAft>
                          <a:spcPts val="0"/>
                        </a:spcAft>
                      </a:pPr>
                      <a:r>
                        <a:rPr lang="pt-BR" sz="1800">
                          <a:effectLst/>
                        </a:rPr>
                        <a:t>Reunião docentes</a:t>
                      </a:r>
                      <a:endParaRPr lang="pt-BR" sz="1600">
                        <a:effectLst/>
                        <a:latin typeface="Calibri"/>
                        <a:ea typeface="Calibri"/>
                        <a:cs typeface="Times New Roman"/>
                      </a:endParaRPr>
                    </a:p>
                  </a:txBody>
                  <a:tcPr marL="68580" marR="68580" marT="0" marB="0"/>
                </a:tc>
                <a:tc>
                  <a:txBody>
                    <a:bodyPr/>
                    <a:lstStyle/>
                    <a:p>
                      <a:pPr>
                        <a:spcAft>
                          <a:spcPts val="0"/>
                        </a:spcAft>
                      </a:pPr>
                      <a:r>
                        <a:rPr lang="pt-BR" sz="1800">
                          <a:effectLst/>
                        </a:rPr>
                        <a:t>08/08</a:t>
                      </a:r>
                      <a:endParaRPr lang="pt-BR" sz="1600">
                        <a:effectLst/>
                        <a:latin typeface="Calibri"/>
                        <a:ea typeface="Calibri"/>
                        <a:cs typeface="Times New Roman"/>
                      </a:endParaRPr>
                    </a:p>
                  </a:txBody>
                  <a:tcPr marL="68580" marR="68580" marT="0" marB="0"/>
                </a:tc>
              </a:tr>
              <a:tr h="391885">
                <a:tc>
                  <a:txBody>
                    <a:bodyPr/>
                    <a:lstStyle/>
                    <a:p>
                      <a:pPr>
                        <a:spcAft>
                          <a:spcPts val="0"/>
                        </a:spcAft>
                      </a:pPr>
                      <a:r>
                        <a:rPr lang="pt-BR" sz="1800">
                          <a:effectLst/>
                        </a:rPr>
                        <a:t>Início das atividades</a:t>
                      </a:r>
                      <a:endParaRPr lang="pt-BR" sz="1600">
                        <a:effectLst/>
                        <a:latin typeface="Calibri"/>
                        <a:ea typeface="Calibri"/>
                        <a:cs typeface="Times New Roman"/>
                      </a:endParaRPr>
                    </a:p>
                  </a:txBody>
                  <a:tcPr marL="68580" marR="68580" marT="0" marB="0"/>
                </a:tc>
                <a:tc>
                  <a:txBody>
                    <a:bodyPr/>
                    <a:lstStyle/>
                    <a:p>
                      <a:pPr>
                        <a:spcAft>
                          <a:spcPts val="0"/>
                        </a:spcAft>
                      </a:pPr>
                      <a:r>
                        <a:rPr lang="pt-BR" sz="1800">
                          <a:effectLst/>
                        </a:rPr>
                        <a:t>09/08</a:t>
                      </a:r>
                      <a:endParaRPr lang="pt-BR" sz="1600">
                        <a:effectLst/>
                        <a:latin typeface="Calibri"/>
                        <a:ea typeface="Calibri"/>
                        <a:cs typeface="Times New Roman"/>
                      </a:endParaRPr>
                    </a:p>
                  </a:txBody>
                  <a:tcPr marL="68580" marR="68580" marT="0" marB="0"/>
                </a:tc>
              </a:tr>
              <a:tr h="391885">
                <a:tc>
                  <a:txBody>
                    <a:bodyPr/>
                    <a:lstStyle/>
                    <a:p>
                      <a:pPr>
                        <a:spcAft>
                          <a:spcPts val="0"/>
                        </a:spcAft>
                      </a:pPr>
                      <a:r>
                        <a:rPr lang="pt-BR" sz="1800">
                          <a:effectLst/>
                        </a:rPr>
                        <a:t>Encontro presencial </a:t>
                      </a:r>
                      <a:endParaRPr lang="pt-BR" sz="1600">
                        <a:effectLst/>
                        <a:latin typeface="Calibri"/>
                        <a:ea typeface="Calibri"/>
                        <a:cs typeface="Times New Roman"/>
                      </a:endParaRPr>
                    </a:p>
                  </a:txBody>
                  <a:tcPr marL="68580" marR="68580" marT="0" marB="0"/>
                </a:tc>
                <a:tc>
                  <a:txBody>
                    <a:bodyPr/>
                    <a:lstStyle/>
                    <a:p>
                      <a:pPr>
                        <a:spcAft>
                          <a:spcPts val="0"/>
                        </a:spcAft>
                      </a:pPr>
                      <a:r>
                        <a:rPr lang="pt-BR" sz="1800" dirty="0">
                          <a:effectLst/>
                        </a:rPr>
                        <a:t>18/10 nos polos</a:t>
                      </a:r>
                      <a:endParaRPr lang="pt-BR" sz="1600" dirty="0">
                        <a:effectLst/>
                        <a:latin typeface="Calibri"/>
                        <a:ea typeface="Calibri"/>
                        <a:cs typeface="Times New Roman"/>
                      </a:endParaRPr>
                    </a:p>
                  </a:txBody>
                  <a:tcPr marL="68580" marR="68580" marT="0" marB="0"/>
                </a:tc>
              </a:tr>
              <a:tr h="391885">
                <a:tc>
                  <a:txBody>
                    <a:bodyPr/>
                    <a:lstStyle/>
                    <a:p>
                      <a:pPr>
                        <a:spcAft>
                          <a:spcPts val="0"/>
                        </a:spcAft>
                      </a:pPr>
                      <a:r>
                        <a:rPr lang="pt-BR" sz="1800">
                          <a:effectLst/>
                        </a:rPr>
                        <a:t>Entrega TCC pronto para banca</a:t>
                      </a:r>
                      <a:endParaRPr lang="pt-BR" sz="1600">
                        <a:effectLst/>
                        <a:latin typeface="Calibri"/>
                        <a:ea typeface="Calibri"/>
                        <a:cs typeface="Times New Roman"/>
                      </a:endParaRPr>
                    </a:p>
                  </a:txBody>
                  <a:tcPr marL="68580" marR="68580" marT="0" marB="0"/>
                </a:tc>
                <a:tc>
                  <a:txBody>
                    <a:bodyPr/>
                    <a:lstStyle/>
                    <a:p>
                      <a:pPr>
                        <a:spcAft>
                          <a:spcPts val="0"/>
                        </a:spcAft>
                      </a:pPr>
                      <a:r>
                        <a:rPr lang="pt-BR" sz="1800">
                          <a:effectLst/>
                        </a:rPr>
                        <a:t>Até 17/11</a:t>
                      </a:r>
                      <a:endParaRPr lang="pt-BR" sz="1600">
                        <a:effectLst/>
                        <a:latin typeface="Calibri"/>
                        <a:ea typeface="Calibri"/>
                        <a:cs typeface="Times New Roman"/>
                      </a:endParaRPr>
                    </a:p>
                  </a:txBody>
                  <a:tcPr marL="68580" marR="68580" marT="0" marB="0"/>
                </a:tc>
              </a:tr>
              <a:tr h="391885">
                <a:tc>
                  <a:txBody>
                    <a:bodyPr/>
                    <a:lstStyle/>
                    <a:p>
                      <a:pPr>
                        <a:spcAft>
                          <a:spcPts val="0"/>
                        </a:spcAft>
                      </a:pPr>
                      <a:r>
                        <a:rPr lang="pt-BR" sz="1800">
                          <a:effectLst/>
                        </a:rPr>
                        <a:t>Distribuição banca</a:t>
                      </a:r>
                      <a:endParaRPr lang="pt-BR" sz="1600">
                        <a:effectLst/>
                        <a:latin typeface="Calibri"/>
                        <a:ea typeface="Calibri"/>
                        <a:cs typeface="Times New Roman"/>
                      </a:endParaRPr>
                    </a:p>
                  </a:txBody>
                  <a:tcPr marL="68580" marR="68580" marT="0" marB="0"/>
                </a:tc>
                <a:tc>
                  <a:txBody>
                    <a:bodyPr/>
                    <a:lstStyle/>
                    <a:p>
                      <a:pPr>
                        <a:spcAft>
                          <a:spcPts val="0"/>
                        </a:spcAft>
                      </a:pPr>
                      <a:r>
                        <a:rPr lang="pt-BR" sz="1800">
                          <a:effectLst/>
                        </a:rPr>
                        <a:t>De 20 a 24/11</a:t>
                      </a:r>
                      <a:endParaRPr lang="pt-BR" sz="1600">
                        <a:effectLst/>
                        <a:latin typeface="Calibri"/>
                        <a:ea typeface="Calibri"/>
                        <a:cs typeface="Times New Roman"/>
                      </a:endParaRPr>
                    </a:p>
                  </a:txBody>
                  <a:tcPr marL="68580" marR="68580" marT="0" marB="0"/>
                </a:tc>
              </a:tr>
              <a:tr h="391885">
                <a:tc>
                  <a:txBody>
                    <a:bodyPr/>
                    <a:lstStyle/>
                    <a:p>
                      <a:pPr>
                        <a:spcAft>
                          <a:spcPts val="0"/>
                        </a:spcAft>
                      </a:pPr>
                      <a:r>
                        <a:rPr lang="pt-BR" sz="1800">
                          <a:effectLst/>
                        </a:rPr>
                        <a:t>Final das atividades (apresentação em SJDR)</a:t>
                      </a:r>
                      <a:endParaRPr lang="pt-BR" sz="1600">
                        <a:effectLst/>
                        <a:latin typeface="Calibri"/>
                        <a:ea typeface="Calibri"/>
                        <a:cs typeface="Times New Roman"/>
                      </a:endParaRPr>
                    </a:p>
                  </a:txBody>
                  <a:tcPr marL="68580" marR="68580" marT="0" marB="0"/>
                </a:tc>
                <a:tc>
                  <a:txBody>
                    <a:bodyPr/>
                    <a:lstStyle/>
                    <a:p>
                      <a:pPr>
                        <a:spcAft>
                          <a:spcPts val="0"/>
                        </a:spcAft>
                      </a:pPr>
                      <a:r>
                        <a:rPr lang="pt-BR" sz="1800" dirty="0">
                          <a:effectLst/>
                        </a:rPr>
                        <a:t>De 1 a 5/12</a:t>
                      </a:r>
                      <a:endParaRPr lang="pt-BR"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66239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Padrão tcc</a:t>
            </a:r>
            <a:endParaRPr lang="pt-BR" dirty="0"/>
          </a:p>
        </p:txBody>
      </p:sp>
      <p:sp>
        <p:nvSpPr>
          <p:cNvPr id="3" name="Marcador de Posição de Conteúdo 2"/>
          <p:cNvSpPr>
            <a:spLocks noGrp="1"/>
          </p:cNvSpPr>
          <p:nvPr>
            <p:ph idx="1"/>
          </p:nvPr>
        </p:nvSpPr>
        <p:spPr/>
        <p:txBody>
          <a:bodyPr/>
          <a:lstStyle/>
          <a:p>
            <a:pPr marL="285750" indent="-285750">
              <a:buFont typeface="Arial" pitchFamily="34" charset="0"/>
              <a:buChar char="•"/>
            </a:pPr>
            <a:r>
              <a:rPr lang="pt-BR" dirty="0"/>
              <a:t>O trabalho de conclusão de curso (TCC) deverá ser escrito em português e impresso em um só lado de papel branco, de boa </a:t>
            </a:r>
            <a:r>
              <a:rPr lang="pt-BR" dirty="0" smtClean="0"/>
              <a:t>qualidade.</a:t>
            </a:r>
          </a:p>
          <a:p>
            <a:pPr marL="285750" indent="-285750">
              <a:buFont typeface="Arial" pitchFamily="34" charset="0"/>
              <a:buChar char="•"/>
            </a:pPr>
            <a:r>
              <a:rPr lang="pt-BR" dirty="0" smtClean="0"/>
              <a:t>Em </a:t>
            </a:r>
            <a:r>
              <a:rPr lang="pt-BR" dirty="0"/>
              <a:t>formato A4 (210 mm x 297 mm) em espaço 1,5, com letra de tamanho equivalente a Times New Roman 12, encadernada com capa dura preta e letras </a:t>
            </a:r>
            <a:r>
              <a:rPr lang="pt-BR" dirty="0" smtClean="0"/>
              <a:t>douradas.</a:t>
            </a:r>
          </a:p>
          <a:p>
            <a:pPr marL="285750" indent="-285750">
              <a:buFont typeface="Arial" pitchFamily="34" charset="0"/>
              <a:buChar char="•"/>
            </a:pPr>
            <a:r>
              <a:rPr lang="pt-BR" dirty="0" smtClean="0"/>
              <a:t>A </a:t>
            </a:r>
            <a:r>
              <a:rPr lang="pt-BR" dirty="0"/>
              <a:t>impressão deve ter nitidez adequada e ser exclusivamente em preto, exceto em casos excepcionais descritos posteriormente. </a:t>
            </a:r>
          </a:p>
          <a:p>
            <a:pPr marL="285750" indent="-285750">
              <a:buFont typeface="Arial" pitchFamily="34" charset="0"/>
              <a:buChar char="•"/>
            </a:pPr>
            <a:r>
              <a:rPr lang="pt-BR" dirty="0"/>
              <a:t>O texto do TCC deverá obedecer as margens superior e esquerda 3cm e margens inferior e direita 2cm, sendo justificado (alinhado) nas margens direita e esquerda, constando das seguintes partes: elementos pré-textuais, textuais e pós-textuais </a:t>
            </a:r>
            <a:endParaRPr lang="pt-BR" dirty="0"/>
          </a:p>
        </p:txBody>
      </p:sp>
    </p:spTree>
    <p:extLst>
      <p:ext uri="{BB962C8B-B14F-4D97-AF65-F5344CB8AC3E}">
        <p14:creationId xmlns:p14="http://schemas.microsoft.com/office/powerpoint/2010/main" val="3345197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996509350"/>
              </p:ext>
            </p:extLst>
          </p:nvPr>
        </p:nvGraphicFramePr>
        <p:xfrm>
          <a:off x="762000" y="381000"/>
          <a:ext cx="7543802" cy="5958840"/>
        </p:xfrm>
        <a:graphic>
          <a:graphicData uri="http://schemas.openxmlformats.org/drawingml/2006/table">
            <a:tbl>
              <a:tblPr firstRow="1" firstCol="1" bandRow="1">
                <a:tableStyleId>{5202B0CA-FC54-4496-8BCA-5EF66A818D29}</a:tableStyleId>
              </a:tblPr>
              <a:tblGrid>
                <a:gridCol w="3771901"/>
                <a:gridCol w="3771901"/>
              </a:tblGrid>
              <a:tr h="278522">
                <a:tc gridSpan="2">
                  <a:txBody>
                    <a:bodyPr/>
                    <a:lstStyle/>
                    <a:p>
                      <a:pPr>
                        <a:lnSpc>
                          <a:spcPts val="1350"/>
                        </a:lnSpc>
                        <a:spcAft>
                          <a:spcPts val="0"/>
                        </a:spcAft>
                      </a:pPr>
                      <a:r>
                        <a:rPr lang="pt-BR" sz="1800" dirty="0">
                          <a:effectLst/>
                        </a:rPr>
                        <a:t>Elementos pré-textuais:</a:t>
                      </a:r>
                      <a:endParaRPr lang="pt-BR" sz="1800" dirty="0">
                        <a:effectLst/>
                        <a:latin typeface="Times New Roman"/>
                        <a:ea typeface="Times New Roman"/>
                      </a:endParaRPr>
                    </a:p>
                  </a:txBody>
                  <a:tcPr marL="62763" marR="62763" marT="0" marB="0"/>
                </a:tc>
                <a:tc hMerge="1">
                  <a:txBody>
                    <a:bodyPr/>
                    <a:lstStyle/>
                    <a:p>
                      <a:endParaRPr lang="pt-BR"/>
                    </a:p>
                  </a:txBody>
                  <a:tcPr/>
                </a:tc>
              </a:tr>
              <a:tr h="269646">
                <a:tc>
                  <a:txBody>
                    <a:bodyPr/>
                    <a:lstStyle/>
                    <a:p>
                      <a:pPr>
                        <a:lnSpc>
                          <a:spcPts val="1350"/>
                        </a:lnSpc>
                        <a:spcAft>
                          <a:spcPts val="0"/>
                        </a:spcAft>
                      </a:pPr>
                      <a:r>
                        <a:rPr lang="pt-BR" sz="1400">
                          <a:effectLst/>
                        </a:rPr>
                        <a:t>Capa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Obrigatório</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dirty="0">
                          <a:effectLst/>
                        </a:rPr>
                        <a:t>Folha de rosto </a:t>
                      </a:r>
                      <a:endParaRPr lang="pt-BR" sz="1800" dirty="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Obrigatório</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Folha de aprovação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Obrigatório</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Dedicatória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Agradecimentos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Epígrafe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Resumo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Obrigatório</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Sumário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Obrigatório</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Lista de ilustrações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Listas de abreviaturas e siglas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Listas de notações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78522">
                <a:tc gridSpan="2">
                  <a:txBody>
                    <a:bodyPr/>
                    <a:lstStyle/>
                    <a:p>
                      <a:pPr>
                        <a:lnSpc>
                          <a:spcPts val="1350"/>
                        </a:lnSpc>
                        <a:spcAft>
                          <a:spcPts val="0"/>
                        </a:spcAft>
                      </a:pPr>
                      <a:r>
                        <a:rPr lang="pt-BR" sz="1800" kern="1200" dirty="0">
                          <a:solidFill>
                            <a:schemeClr val="bg1"/>
                          </a:solidFill>
                          <a:effectLst/>
                        </a:rPr>
                        <a:t>Elementos</a:t>
                      </a:r>
                      <a:r>
                        <a:rPr lang="pt-BR" sz="1800" dirty="0">
                          <a:solidFill>
                            <a:schemeClr val="bg1"/>
                          </a:solidFill>
                          <a:effectLst/>
                        </a:rPr>
                        <a:t> textuais:</a:t>
                      </a:r>
                      <a:endParaRPr lang="pt-BR" sz="1800" dirty="0">
                        <a:solidFill>
                          <a:schemeClr val="bg1"/>
                        </a:solidFill>
                        <a:effectLst/>
                        <a:latin typeface="Times New Roman"/>
                        <a:ea typeface="Times New Roman"/>
                      </a:endParaRPr>
                    </a:p>
                  </a:txBody>
                  <a:tcPr marL="62763" marR="62763" marT="0" marB="0">
                    <a:solidFill>
                      <a:schemeClr val="tx1"/>
                    </a:solidFill>
                  </a:tcPr>
                </a:tc>
                <a:tc hMerge="1">
                  <a:txBody>
                    <a:bodyPr/>
                    <a:lstStyle/>
                    <a:p>
                      <a:endParaRPr lang="pt-BR"/>
                    </a:p>
                  </a:txBody>
                  <a:tcPr/>
                </a:tc>
              </a:tr>
              <a:tr h="269646">
                <a:tc>
                  <a:txBody>
                    <a:bodyPr/>
                    <a:lstStyle/>
                    <a:p>
                      <a:pPr>
                        <a:lnSpc>
                          <a:spcPts val="1350"/>
                        </a:lnSpc>
                        <a:spcAft>
                          <a:spcPts val="0"/>
                        </a:spcAft>
                      </a:pPr>
                      <a:r>
                        <a:rPr lang="pt-BR" sz="1400">
                          <a:effectLst/>
                        </a:rPr>
                        <a:t>Introdução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Obrigatório</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Desenvolvimento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dirty="0">
                          <a:effectLst/>
                        </a:rPr>
                        <a:t>tem Obrigatório</a:t>
                      </a:r>
                      <a:endParaRPr lang="pt-BR" sz="1800" dirty="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Conclusão ou Considerações finais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dirty="0">
                          <a:effectLst/>
                        </a:rPr>
                        <a:t>Item Obrigatório.</a:t>
                      </a:r>
                      <a:endParaRPr lang="pt-BR" sz="1800" dirty="0">
                        <a:effectLst/>
                        <a:latin typeface="Times New Roman"/>
                        <a:ea typeface="Times New Roman"/>
                      </a:endParaRPr>
                    </a:p>
                  </a:txBody>
                  <a:tcPr marL="62763" marR="62763" marT="0" marB="0"/>
                </a:tc>
              </a:tr>
              <a:tr h="278522">
                <a:tc gridSpan="2">
                  <a:txBody>
                    <a:bodyPr/>
                    <a:lstStyle/>
                    <a:p>
                      <a:pPr>
                        <a:lnSpc>
                          <a:spcPts val="1350"/>
                        </a:lnSpc>
                        <a:spcAft>
                          <a:spcPts val="0"/>
                        </a:spcAft>
                      </a:pPr>
                      <a:r>
                        <a:rPr lang="pt-BR" sz="1800" dirty="0">
                          <a:solidFill>
                            <a:schemeClr val="bg1"/>
                          </a:solidFill>
                          <a:effectLst/>
                        </a:rPr>
                        <a:t>Elementos pós-textuais:</a:t>
                      </a:r>
                      <a:endParaRPr lang="pt-BR" sz="1800" dirty="0">
                        <a:solidFill>
                          <a:schemeClr val="bg1"/>
                        </a:solidFill>
                        <a:effectLst/>
                        <a:latin typeface="Times New Roman"/>
                        <a:ea typeface="Times New Roman"/>
                      </a:endParaRPr>
                    </a:p>
                  </a:txBody>
                  <a:tcPr marL="62763" marR="62763" marT="0" marB="0">
                    <a:solidFill>
                      <a:schemeClr val="tx1"/>
                    </a:solidFill>
                  </a:tcPr>
                </a:tc>
                <a:tc hMerge="1">
                  <a:txBody>
                    <a:bodyPr/>
                    <a:lstStyle/>
                    <a:p>
                      <a:endParaRPr lang="pt-BR"/>
                    </a:p>
                  </a:txBody>
                  <a:tcPr/>
                </a:tc>
              </a:tr>
              <a:tr h="269646">
                <a:tc>
                  <a:txBody>
                    <a:bodyPr/>
                    <a:lstStyle/>
                    <a:p>
                      <a:pPr>
                        <a:lnSpc>
                          <a:spcPts val="1350"/>
                        </a:lnSpc>
                        <a:spcAft>
                          <a:spcPts val="0"/>
                        </a:spcAft>
                      </a:pPr>
                      <a:r>
                        <a:rPr lang="pt-BR" sz="1400">
                          <a:effectLst/>
                        </a:rPr>
                        <a:t>Referências bibliográficas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Obrigatório</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Obras consultadas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Apêndices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dirty="0">
                          <a:effectLst/>
                        </a:rPr>
                        <a:t>Anexos </a:t>
                      </a:r>
                      <a:endParaRPr lang="pt-BR" sz="1800" dirty="0">
                        <a:effectLst/>
                        <a:latin typeface="Times New Roman"/>
                        <a:ea typeface="Times New Roman"/>
                      </a:endParaRPr>
                    </a:p>
                  </a:txBody>
                  <a:tcPr marL="62763" marR="62763" marT="0" marB="0"/>
                </a:tc>
                <a:tc>
                  <a:txBody>
                    <a:bodyPr/>
                    <a:lstStyle/>
                    <a:p>
                      <a:pPr>
                        <a:lnSpc>
                          <a:spcPts val="1350"/>
                        </a:lnSpc>
                        <a:spcAft>
                          <a:spcPts val="0"/>
                        </a:spcAft>
                      </a:pPr>
                      <a:r>
                        <a:rPr lang="pt-BR" sz="1400">
                          <a:effectLst/>
                        </a:rPr>
                        <a:t>Item Opcional</a:t>
                      </a:r>
                      <a:endParaRPr lang="pt-BR" sz="1800">
                        <a:effectLst/>
                        <a:latin typeface="Times New Roman"/>
                        <a:ea typeface="Times New Roman"/>
                      </a:endParaRPr>
                    </a:p>
                  </a:txBody>
                  <a:tcPr marL="62763" marR="62763" marT="0" marB="0"/>
                </a:tc>
              </a:tr>
              <a:tr h="269646">
                <a:tc>
                  <a:txBody>
                    <a:bodyPr/>
                    <a:lstStyle/>
                    <a:p>
                      <a:pPr>
                        <a:lnSpc>
                          <a:spcPts val="1350"/>
                        </a:lnSpc>
                        <a:spcAft>
                          <a:spcPts val="0"/>
                        </a:spcAft>
                      </a:pPr>
                      <a:r>
                        <a:rPr lang="pt-BR" sz="1400">
                          <a:effectLst/>
                        </a:rPr>
                        <a:t>Glossário </a:t>
                      </a:r>
                      <a:endParaRPr lang="pt-BR" sz="1800">
                        <a:effectLst/>
                        <a:latin typeface="Times New Roman"/>
                        <a:ea typeface="Times New Roman"/>
                      </a:endParaRPr>
                    </a:p>
                  </a:txBody>
                  <a:tcPr marL="62763" marR="62763" marT="0" marB="0"/>
                </a:tc>
                <a:tc>
                  <a:txBody>
                    <a:bodyPr/>
                    <a:lstStyle/>
                    <a:p>
                      <a:pPr>
                        <a:lnSpc>
                          <a:spcPts val="1350"/>
                        </a:lnSpc>
                        <a:spcAft>
                          <a:spcPts val="0"/>
                        </a:spcAft>
                      </a:pPr>
                      <a:r>
                        <a:rPr lang="pt-BR" sz="1400" dirty="0">
                          <a:effectLst/>
                        </a:rPr>
                        <a:t>Item Opcional</a:t>
                      </a:r>
                      <a:endParaRPr lang="pt-BR" sz="1800" dirty="0">
                        <a:effectLst/>
                        <a:latin typeface="Times New Roman"/>
                        <a:ea typeface="Times New Roman"/>
                      </a:endParaRPr>
                    </a:p>
                  </a:txBody>
                  <a:tcPr marL="62763" marR="62763" marT="0" marB="0"/>
                </a:tc>
              </a:tr>
            </a:tbl>
          </a:graphicData>
        </a:graphic>
      </p:graphicFrame>
      <p:sp>
        <p:nvSpPr>
          <p:cNvPr id="5" name="Chamada com Linha 1 4"/>
          <p:cNvSpPr/>
          <p:nvPr/>
        </p:nvSpPr>
        <p:spPr>
          <a:xfrm>
            <a:off x="6019800" y="2819400"/>
            <a:ext cx="3048000" cy="990600"/>
          </a:xfrm>
          <a:prstGeom prst="borderCallout1">
            <a:avLst>
              <a:gd name="adj1" fmla="val 48611"/>
              <a:gd name="adj2" fmla="val 104"/>
              <a:gd name="adj3" fmla="val 94444"/>
              <a:gd name="adj4" fmla="val -10489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pt-BR" dirty="0"/>
              <a:t>A quantidade exigida mínima de páginas são </a:t>
            </a:r>
            <a:r>
              <a:rPr lang="pt-BR" b="1" dirty="0"/>
              <a:t>25</a:t>
            </a:r>
            <a:r>
              <a:rPr lang="pt-BR" dirty="0"/>
              <a:t> (vinte e cinco) para o corpo principal</a:t>
            </a:r>
            <a:r>
              <a:rPr lang="pt-BR" dirty="0" smtClean="0"/>
              <a:t>.</a:t>
            </a:r>
            <a:endParaRPr lang="pt-BR" dirty="0"/>
          </a:p>
        </p:txBody>
      </p:sp>
    </p:spTree>
    <p:extLst>
      <p:ext uri="{BB962C8B-B14F-4D97-AF65-F5344CB8AC3E}">
        <p14:creationId xmlns:p14="http://schemas.microsoft.com/office/powerpoint/2010/main" val="4213496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Considerações importantes</a:t>
            </a:r>
            <a:endParaRPr lang="pt-BR" dirty="0"/>
          </a:p>
        </p:txBody>
      </p:sp>
      <p:sp>
        <p:nvSpPr>
          <p:cNvPr id="3" name="Marcador de Posição de Conteúdo 2"/>
          <p:cNvSpPr>
            <a:spLocks noGrp="1"/>
          </p:cNvSpPr>
          <p:nvPr>
            <p:ph idx="1"/>
          </p:nvPr>
        </p:nvSpPr>
        <p:spPr/>
        <p:txBody>
          <a:bodyPr/>
          <a:lstStyle/>
          <a:p>
            <a:pPr>
              <a:buFont typeface="+mj-lt"/>
              <a:buAutoNum type="alphaLcParenR"/>
            </a:pPr>
            <a:r>
              <a:rPr lang="pt-BR" dirty="0"/>
              <a:t>A entrega do material escrito final é obrigatório e deverá ser feito em 2 (duas) vias, devidamente impresso e sem rasuras, encadernado com capa dura preta e letras na cor dourada (ver padrão na biblioteca da UFSJ</a:t>
            </a:r>
            <a:r>
              <a:rPr lang="pt-BR" dirty="0" smtClean="0"/>
              <a:t>).</a:t>
            </a:r>
          </a:p>
          <a:p>
            <a:pPr>
              <a:buFont typeface="+mj-lt"/>
              <a:buAutoNum type="alphaLcParenR"/>
            </a:pPr>
            <a:r>
              <a:rPr lang="pt-BR" dirty="0" smtClean="0"/>
              <a:t>Deverá </a:t>
            </a:r>
            <a:r>
              <a:rPr lang="pt-BR" dirty="0"/>
              <a:t>prezar pela organização, clareza e domínio na abordagem do tema, com referencial teórico </a:t>
            </a:r>
            <a:r>
              <a:rPr lang="pt-BR" dirty="0" smtClean="0"/>
              <a:t>adequado.</a:t>
            </a:r>
          </a:p>
          <a:p>
            <a:pPr>
              <a:buFont typeface="+mj-lt"/>
              <a:buAutoNum type="alphaLcParenR"/>
            </a:pPr>
            <a:r>
              <a:rPr lang="pt-BR" dirty="0" smtClean="0"/>
              <a:t>O </a:t>
            </a:r>
            <a:r>
              <a:rPr lang="pt-BR" dirty="0"/>
              <a:t>TCC para o curso de Administração Pública tem carater aprovatório/reprovatório similar a disciplinas contidas na matriz curricular e deverá ser feito individualmente sob a orientação de um docente/orientador.</a:t>
            </a:r>
          </a:p>
          <a:p>
            <a:pPr>
              <a:buFont typeface="+mj-lt"/>
              <a:buAutoNum type="alphaLcParenR"/>
            </a:pPr>
            <a:r>
              <a:rPr lang="pt-BR" dirty="0"/>
              <a:t>A nota mínima para aprovação do Trabalho de Conclusão de Curso – TCC é 6,0 (seis).</a:t>
            </a:r>
          </a:p>
          <a:p>
            <a:endParaRPr lang="pt-BR" dirty="0"/>
          </a:p>
        </p:txBody>
      </p:sp>
    </p:spTree>
    <p:extLst>
      <p:ext uri="{BB962C8B-B14F-4D97-AF65-F5344CB8AC3E}">
        <p14:creationId xmlns:p14="http://schemas.microsoft.com/office/powerpoint/2010/main" val="729415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Considerações importantes</a:t>
            </a:r>
            <a:endParaRPr lang="pt-BR" dirty="0"/>
          </a:p>
        </p:txBody>
      </p:sp>
      <p:sp>
        <p:nvSpPr>
          <p:cNvPr id="3" name="Marcador de Posição de Conteúdo 2"/>
          <p:cNvSpPr>
            <a:spLocks noGrp="1"/>
          </p:cNvSpPr>
          <p:nvPr>
            <p:ph idx="1"/>
          </p:nvPr>
        </p:nvSpPr>
        <p:spPr>
          <a:xfrm>
            <a:off x="822960" y="1100628"/>
            <a:ext cx="7520940" cy="3852372"/>
          </a:xfrm>
        </p:spPr>
        <p:txBody>
          <a:bodyPr>
            <a:normAutofit fontScale="92500" lnSpcReduction="20000"/>
          </a:bodyPr>
          <a:lstStyle/>
          <a:p>
            <a:r>
              <a:rPr lang="pt-BR" dirty="0"/>
              <a:t>As áreas para o desenvolvimento do TCC são: </a:t>
            </a:r>
          </a:p>
          <a:p>
            <a:pPr lvl="0">
              <a:buFont typeface="Arial" pitchFamily="34" charset="0"/>
              <a:buChar char="•"/>
            </a:pPr>
            <a:r>
              <a:rPr lang="pt-BR" dirty="0"/>
              <a:t>Gestão Publica Municipal, </a:t>
            </a:r>
          </a:p>
          <a:p>
            <a:pPr lvl="0">
              <a:buFont typeface="Arial" pitchFamily="34" charset="0"/>
              <a:buChar char="•"/>
            </a:pPr>
            <a:r>
              <a:rPr lang="pt-BR" dirty="0"/>
              <a:t>Gestão Publica Governamental</a:t>
            </a:r>
          </a:p>
          <a:p>
            <a:pPr lvl="0">
              <a:buFont typeface="Arial" pitchFamily="34" charset="0"/>
              <a:buChar char="•"/>
            </a:pPr>
            <a:r>
              <a:rPr lang="pt-BR" dirty="0"/>
              <a:t>Gestão Publica na Área da Saúde</a:t>
            </a:r>
          </a:p>
          <a:p>
            <a:pPr marL="0" indent="0"/>
            <a:r>
              <a:rPr lang="pt-BR" dirty="0" smtClean="0"/>
              <a:t>A </a:t>
            </a:r>
            <a:r>
              <a:rPr lang="pt-BR" dirty="0"/>
              <a:t>entrega e aceite do TCC está condicionada ao atendimento de todas as normas estabelecidas por este documento quanto a formatação e cronograma</a:t>
            </a:r>
            <a:r>
              <a:rPr lang="pt-BR" dirty="0" smtClean="0"/>
              <a:t>. </a:t>
            </a:r>
            <a:r>
              <a:rPr lang="pt-BR" dirty="0"/>
              <a:t> </a:t>
            </a:r>
          </a:p>
          <a:p>
            <a:r>
              <a:rPr lang="pt-BR" dirty="0"/>
              <a:t>Os critérios de avaliação para o TCC escrito prezam pela:</a:t>
            </a:r>
          </a:p>
          <a:p>
            <a:pPr lvl="0">
              <a:buFont typeface="Wingdings" pitchFamily="2" charset="2"/>
              <a:buChar char="§"/>
            </a:pPr>
            <a:r>
              <a:rPr lang="pt-BR" dirty="0"/>
              <a:t>Autenticidade</a:t>
            </a:r>
            <a:r>
              <a:rPr lang="pt-BR" b="0" dirty="0"/>
              <a:t> com tema escolhido direcionando para cenário real da área profissional, inovador e dados confiáveis,</a:t>
            </a:r>
          </a:p>
          <a:p>
            <a:pPr lvl="0">
              <a:buFont typeface="Wingdings" pitchFamily="2" charset="2"/>
              <a:buChar char="§"/>
            </a:pPr>
            <a:r>
              <a:rPr lang="pt-BR" dirty="0"/>
              <a:t>Rigor Acadêmico </a:t>
            </a:r>
            <a:r>
              <a:rPr lang="pt-BR" b="0" dirty="0"/>
              <a:t>com a observação da articulação de novos saberes e desenvolvimento do trabalho a partir da aplicação de conhecimentos adquiridos no curso.</a:t>
            </a:r>
          </a:p>
          <a:p>
            <a:pPr lvl="0">
              <a:buFont typeface="Wingdings" pitchFamily="2" charset="2"/>
              <a:buChar char="§"/>
            </a:pPr>
            <a:r>
              <a:rPr lang="pt-BR" dirty="0"/>
              <a:t>Exploração Ativa </a:t>
            </a:r>
            <a:r>
              <a:rPr lang="pt-BR" b="0" dirty="0"/>
              <a:t>com pesquisa feita em campo (entrevistas, visitas e outros)</a:t>
            </a:r>
          </a:p>
          <a:p>
            <a:pPr lvl="0">
              <a:buFont typeface="Wingdings" pitchFamily="2" charset="2"/>
              <a:buChar char="§"/>
            </a:pPr>
            <a:r>
              <a:rPr lang="pt-BR" dirty="0"/>
              <a:t>Conexões</a:t>
            </a:r>
            <a:r>
              <a:rPr lang="pt-BR" b="0" dirty="0"/>
              <a:t> com a área profissional com utilização de situações reais extraídas do cotidiano profissional para o desenvolvimento desta pesquisa.</a:t>
            </a:r>
          </a:p>
          <a:p>
            <a:endParaRPr lang="pt-BR" dirty="0"/>
          </a:p>
        </p:txBody>
      </p:sp>
    </p:spTree>
    <p:extLst>
      <p:ext uri="{BB962C8B-B14F-4D97-AF65-F5344CB8AC3E}">
        <p14:creationId xmlns:p14="http://schemas.microsoft.com/office/powerpoint/2010/main" val="222237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Ao aluno compete</a:t>
            </a:r>
            <a:endParaRPr lang="pt-BR" dirty="0"/>
          </a:p>
        </p:txBody>
      </p:sp>
      <p:sp>
        <p:nvSpPr>
          <p:cNvPr id="3" name="Marcador de Posição de Conteúdo 2"/>
          <p:cNvSpPr>
            <a:spLocks noGrp="1"/>
          </p:cNvSpPr>
          <p:nvPr>
            <p:ph idx="1"/>
          </p:nvPr>
        </p:nvSpPr>
        <p:spPr/>
        <p:txBody>
          <a:bodyPr/>
          <a:lstStyle/>
          <a:p>
            <a:pPr lvl="0">
              <a:buFont typeface="+mj-lt"/>
              <a:buAutoNum type="alphaLcParenR"/>
            </a:pPr>
            <a:r>
              <a:rPr lang="pt-BR" dirty="0" smtClean="0"/>
              <a:t>A </a:t>
            </a:r>
            <a:r>
              <a:rPr lang="pt-BR" dirty="0"/>
              <a:t>entrega no prazo definido pela coordenação as 2 (duas) cópias impressas e encadernadas de seu trabalho na coordenação do curso, após declaração de aptidão do Orientador, para os demais membros da Banca Examinadora com, no mínimo, 10 (dez) dias de antecedência da data da defesa. </a:t>
            </a:r>
          </a:p>
          <a:p>
            <a:pPr lvl="0">
              <a:buFont typeface="+mj-lt"/>
              <a:buAutoNum type="alphaLcParenR"/>
            </a:pPr>
            <a:r>
              <a:rPr lang="pt-BR" dirty="0"/>
              <a:t>Gerir o tempo de apresentação oral que não deverá exceder 20 (vinte) minutos.</a:t>
            </a:r>
          </a:p>
          <a:p>
            <a:pPr lvl="0">
              <a:buFont typeface="+mj-lt"/>
              <a:buAutoNum type="alphaLcParenR"/>
            </a:pPr>
            <a:r>
              <a:rPr lang="pt-BR" dirty="0"/>
              <a:t>Acompanhar as atividades e publicações feitas no AVA,</a:t>
            </a:r>
          </a:p>
          <a:p>
            <a:pPr lvl="0">
              <a:buFont typeface="+mj-lt"/>
              <a:buAutoNum type="alphaLcParenR"/>
            </a:pPr>
            <a:r>
              <a:rPr lang="pt-BR" dirty="0"/>
              <a:t>Gerenciar o tempo de desenvolvimento do TCC,</a:t>
            </a:r>
          </a:p>
          <a:p>
            <a:pPr lvl="0">
              <a:buFont typeface="+mj-lt"/>
              <a:buAutoNum type="alphaLcParenR"/>
            </a:pPr>
            <a:r>
              <a:rPr lang="pt-BR" dirty="0"/>
              <a:t>Estar presente na(s) data(s) agendada(s) para o(s) encontro(s) presencial(ais) com o orientador no polo,</a:t>
            </a:r>
          </a:p>
          <a:p>
            <a:pPr lvl="0">
              <a:buFont typeface="+mj-lt"/>
              <a:buAutoNum type="alphaLcParenR"/>
            </a:pPr>
            <a:r>
              <a:rPr lang="pt-BR" dirty="0"/>
              <a:t>Acompanhar cronograma da disciplina e apresentação do </a:t>
            </a:r>
            <a:r>
              <a:rPr lang="pt-BR" dirty="0" smtClean="0"/>
              <a:t>TCC.</a:t>
            </a:r>
            <a:endParaRPr lang="pt-BR" dirty="0"/>
          </a:p>
          <a:p>
            <a:endParaRPr lang="pt-BR" dirty="0"/>
          </a:p>
        </p:txBody>
      </p:sp>
    </p:spTree>
    <p:extLst>
      <p:ext uri="{BB962C8B-B14F-4D97-AF65-F5344CB8AC3E}">
        <p14:creationId xmlns:p14="http://schemas.microsoft.com/office/powerpoint/2010/main" val="666566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Ao aluno compete</a:t>
            </a:r>
            <a:endParaRPr lang="pt-BR" dirty="0"/>
          </a:p>
        </p:txBody>
      </p:sp>
      <p:sp>
        <p:nvSpPr>
          <p:cNvPr id="3" name="Marcador de Posição de Conteúdo 2"/>
          <p:cNvSpPr>
            <a:spLocks noGrp="1"/>
          </p:cNvSpPr>
          <p:nvPr>
            <p:ph idx="1"/>
          </p:nvPr>
        </p:nvSpPr>
        <p:spPr/>
        <p:txBody>
          <a:bodyPr/>
          <a:lstStyle/>
          <a:p>
            <a:r>
              <a:rPr lang="pt-BR" dirty="0"/>
              <a:t>Depois da apresentação e aprovação o aluno deverá: </a:t>
            </a:r>
          </a:p>
          <a:p>
            <a:pPr lvl="0">
              <a:buFont typeface="+mj-lt"/>
              <a:buAutoNum type="alphaLcParenR"/>
            </a:pPr>
            <a:r>
              <a:rPr lang="pt-BR" dirty="0"/>
              <a:t>Fazer as correções solicitadas pela Banca examinadora,</a:t>
            </a:r>
          </a:p>
          <a:p>
            <a:pPr lvl="0">
              <a:buFont typeface="+mj-lt"/>
              <a:buAutoNum type="alphaLcParenR"/>
            </a:pPr>
            <a:r>
              <a:rPr lang="pt-BR" dirty="0"/>
              <a:t>Mostrar para o orientador a versão final corrigida,</a:t>
            </a:r>
          </a:p>
          <a:p>
            <a:pPr lvl="0">
              <a:buFont typeface="+mj-lt"/>
              <a:buAutoNum type="alphaLcParenR"/>
            </a:pPr>
            <a:r>
              <a:rPr lang="pt-BR" dirty="0"/>
              <a:t>Pedir ao Orientador para assinar a Declaração de Análise e Correção,</a:t>
            </a:r>
          </a:p>
          <a:p>
            <a:pPr lvl="0">
              <a:buFont typeface="+mj-lt"/>
              <a:buAutoNum type="alphaLcParenR"/>
            </a:pPr>
            <a:r>
              <a:rPr lang="pt-BR" dirty="0"/>
              <a:t>Imprimir e encadernar com capa dura 2 (duas) cópias,</a:t>
            </a:r>
          </a:p>
          <a:p>
            <a:pPr lvl="0">
              <a:buFont typeface="+mj-lt"/>
              <a:buAutoNum type="alphaLcParenR"/>
            </a:pPr>
            <a:r>
              <a:rPr lang="pt-BR" dirty="0"/>
              <a:t>Entregar a Declaração de Análise e Correção, o TCC gravado em PDF no CD com a identificação do aluno na Coordenação do curso.</a:t>
            </a:r>
          </a:p>
          <a:p>
            <a:endParaRPr lang="pt-BR" dirty="0"/>
          </a:p>
        </p:txBody>
      </p:sp>
    </p:spTree>
    <p:extLst>
      <p:ext uri="{BB962C8B-B14F-4D97-AF65-F5344CB8AC3E}">
        <p14:creationId xmlns:p14="http://schemas.microsoft.com/office/powerpoint/2010/main" val="27084396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Ângulos">
  <a:themeElements>
    <a:clrScheme name="Â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Â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Â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25</TotalTime>
  <Words>653</Words>
  <Application>Microsoft Office PowerPoint</Application>
  <PresentationFormat>Apresentação no Ecrã (4:3)</PresentationFormat>
  <Paragraphs>112</Paragraphs>
  <Slides>13</Slides>
  <Notes>0</Notes>
  <HiddenSlides>0</HiddenSlides>
  <MMClips>0</MMClips>
  <ScaleCrop>false</ScaleCrop>
  <HeadingPairs>
    <vt:vector size="4" baseType="variant">
      <vt:variant>
        <vt:lpstr>Tema</vt:lpstr>
      </vt:variant>
      <vt:variant>
        <vt:i4>1</vt:i4>
      </vt:variant>
      <vt:variant>
        <vt:lpstr>Títulos dos diapositivos</vt:lpstr>
      </vt:variant>
      <vt:variant>
        <vt:i4>13</vt:i4>
      </vt:variant>
    </vt:vector>
  </HeadingPairs>
  <TitlesOfParts>
    <vt:vector size="14" baseType="lpstr">
      <vt:lpstr>Ângulos</vt:lpstr>
      <vt:lpstr>Encontro nos polos tcc 20142</vt:lpstr>
      <vt:lpstr>agenda</vt:lpstr>
      <vt:lpstr>Calendário 2014.2</vt:lpstr>
      <vt:lpstr>Padrão tcc</vt:lpstr>
      <vt:lpstr>Apresentação do PowerPoint</vt:lpstr>
      <vt:lpstr>Considerações importantes</vt:lpstr>
      <vt:lpstr>Considerações importantes</vt:lpstr>
      <vt:lpstr>Ao aluno compete</vt:lpstr>
      <vt:lpstr>Ao aluno compete</vt:lpstr>
      <vt:lpstr>Dúvidas?</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Encontro nos polos tcc 20142</dc:title>
  <dc:creator>Clarisse</dc:creator>
  <cp:lastModifiedBy>Clarisse</cp:lastModifiedBy>
  <cp:revision>7</cp:revision>
  <dcterms:created xsi:type="dcterms:W3CDTF">2014-09-03T15:28:38Z</dcterms:created>
  <dcterms:modified xsi:type="dcterms:W3CDTF">2014-09-03T15:53:48Z</dcterms:modified>
</cp:coreProperties>
</file>